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728" r:id="rId2"/>
    <p:sldId id="782" r:id="rId3"/>
    <p:sldId id="783" r:id="rId4"/>
    <p:sldId id="785" r:id="rId5"/>
    <p:sldId id="787" r:id="rId6"/>
    <p:sldId id="786" r:id="rId7"/>
    <p:sldId id="789" r:id="rId8"/>
    <p:sldId id="788" r:id="rId9"/>
    <p:sldId id="791" r:id="rId10"/>
    <p:sldId id="790" r:id="rId11"/>
    <p:sldId id="793" r:id="rId12"/>
    <p:sldId id="792" r:id="rId13"/>
    <p:sldId id="796" r:id="rId14"/>
    <p:sldId id="798" r:id="rId15"/>
    <p:sldId id="799" r:id="rId16"/>
    <p:sldId id="795" r:id="rId17"/>
    <p:sldId id="801" r:id="rId18"/>
    <p:sldId id="800" r:id="rId19"/>
    <p:sldId id="802" r:id="rId20"/>
    <p:sldId id="803" r:id="rId21"/>
    <p:sldId id="805" r:id="rId22"/>
    <p:sldId id="804" r:id="rId23"/>
    <p:sldId id="813" r:id="rId24"/>
    <p:sldId id="812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22" r:id="rId33"/>
    <p:sldId id="807" r:id="rId34"/>
    <p:sldId id="784" r:id="rId35"/>
    <p:sldId id="809" r:id="rId36"/>
    <p:sldId id="810" r:id="rId37"/>
    <p:sldId id="808" r:id="rId3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4"/>
    <p:restoredTop sz="94994"/>
  </p:normalViewPr>
  <p:slideViewPr>
    <p:cSldViewPr snapToGrid="0">
      <p:cViewPr>
        <p:scale>
          <a:sx n="121" d="100"/>
          <a:sy n="121" d="100"/>
        </p:scale>
        <p:origin x="1432" y="744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1/18/26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0809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384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898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560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890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72938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4074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4804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77638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39363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775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0150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02680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8351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094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25491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8469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6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6641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6719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64236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338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4637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5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4974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2626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6895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6728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631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9584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470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142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467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000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859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959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295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15</a:t>
            </a:r>
            <a:r>
              <a:rPr lang="en-US" b="1" dirty="0"/>
              <a:t>_ </a:t>
            </a:r>
            <a:r>
              <a:rPr lang="ko-KR" altLang="en-US" b="1" dirty="0"/>
              <a:t>입출력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1/18/26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1/18/26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1/18/26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1/18/26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1/18/26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1/18/26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1/18/26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1/18/26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1/18/26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1/18/26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1/18/26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입출력</a:t>
            </a:r>
            <a:r>
              <a:rPr lang="en-US" altLang="ko-KR" sz="3200" b="1" dirty="0"/>
              <a:t>(I/O)</a:t>
            </a:r>
            <a:r>
              <a:rPr lang="ko-KR" altLang="en-US" sz="3200" b="1" dirty="0"/>
              <a:t>과 스트림</a:t>
            </a:r>
            <a:r>
              <a:rPr lang="en-US" altLang="ko-KR" sz="3200" b="1" dirty="0"/>
              <a:t>(stream)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두 대상 간의 데이터를 주고 받는 것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입력</a:t>
            </a:r>
            <a:r>
              <a:rPr lang="en-US" altLang="ko-KR" sz="2400" b="1" dirty="0"/>
              <a:t>(Input)</a:t>
            </a:r>
            <a:r>
              <a:rPr lang="ko-KR" altLang="en-US" sz="2400" b="1" dirty="0"/>
              <a:t>과 출력</a:t>
            </a:r>
            <a:r>
              <a:rPr lang="en-US" altLang="ko-KR" sz="2400" b="1" dirty="0"/>
              <a:t>(Output)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C96EE-DEB1-0AC0-AAE5-EDCABFF7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941" y="2555738"/>
            <a:ext cx="6794500" cy="158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7CCA4-6FB2-5185-9564-F57F48B496FB}"/>
              </a:ext>
            </a:extLst>
          </p:cNvPr>
          <p:cNvSpPr txBox="1"/>
          <p:nvPr/>
        </p:nvSpPr>
        <p:spPr>
          <a:xfrm>
            <a:off x="791219" y="4353620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스트림은 데이터를 운반하는데 필요한 연결통로</a:t>
            </a:r>
            <a:endParaRPr lang="en-US" altLang="ko-KR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73492-A340-43AA-9A73-E4BD0C256C0B}"/>
              </a:ext>
            </a:extLst>
          </p:cNvPr>
          <p:cNvSpPr txBox="1"/>
          <p:nvPr/>
        </p:nvSpPr>
        <p:spPr>
          <a:xfrm>
            <a:off x="804471" y="4883707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스트림은 단방향 통신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하나의 스트림은 입력 </a:t>
            </a:r>
            <a:r>
              <a:rPr lang="en-US" altLang="ko-KR" sz="2400" b="1" dirty="0"/>
              <a:t>or </a:t>
            </a:r>
            <a:r>
              <a:rPr lang="ko-KR" altLang="en-US" sz="2400" b="1" dirty="0"/>
              <a:t>출력만 가능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9456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FileInputStream</a:t>
            </a:r>
            <a:r>
              <a:rPr lang="en-US" sz="3200" b="1" dirty="0"/>
              <a:t>, </a:t>
            </a:r>
            <a:r>
              <a:rPr lang="en-US" sz="3200" b="1" dirty="0" err="1"/>
              <a:t>FileOutputStream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파일에 데이터를 </a:t>
            </a:r>
            <a:r>
              <a:rPr lang="ko-KR" altLang="en-US" sz="2400" b="1" dirty="0" err="1"/>
              <a:t>입출력하는</a:t>
            </a:r>
            <a:r>
              <a:rPr lang="ko-KR" altLang="en-US" sz="2400" b="1" dirty="0"/>
              <a:t> 바이트기반 스트림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BFBAC-D50A-DB2D-3416-80E30D2D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09" y="2370131"/>
            <a:ext cx="7772400" cy="39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1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FileInputStream</a:t>
            </a:r>
            <a:r>
              <a:rPr lang="en-US" sz="3200" b="1" dirty="0"/>
              <a:t>, </a:t>
            </a:r>
            <a:r>
              <a:rPr lang="en-US" sz="3200" b="1" dirty="0" err="1"/>
              <a:t>FileOutputStream</a:t>
            </a:r>
            <a:r>
              <a:rPr lang="en-US" sz="3200" b="1" dirty="0"/>
              <a:t> - </a:t>
            </a:r>
            <a:r>
              <a:rPr lang="ko-KR" altLang="en-US" sz="3200" b="1" dirty="0"/>
              <a:t>예제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파일에 데이터를 </a:t>
            </a:r>
            <a:r>
              <a:rPr lang="ko-KR" altLang="en-US" sz="2400" b="1" dirty="0" err="1"/>
              <a:t>입출력하는</a:t>
            </a:r>
            <a:r>
              <a:rPr lang="ko-KR" altLang="en-US" sz="2400" b="1" dirty="0"/>
              <a:t> 바이트기반 스트림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B734E-7C06-2821-938D-5440AC81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72" y="2392218"/>
            <a:ext cx="6624782" cy="4246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B38FF-5B3F-058C-F559-AFD4057EA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0" y="2799195"/>
            <a:ext cx="6311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FilterInputStream</a:t>
            </a:r>
            <a:r>
              <a:rPr lang="en-US" sz="3200" b="1" dirty="0"/>
              <a:t>, </a:t>
            </a:r>
            <a:r>
              <a:rPr lang="en-US" sz="3200" b="1" dirty="0" err="1"/>
              <a:t>FilterOutputStream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바이트기반 </a:t>
            </a:r>
            <a:r>
              <a:rPr lang="ko-KR" altLang="en-US" sz="2400" b="1" dirty="0">
                <a:solidFill>
                  <a:srgbClr val="FF0000"/>
                </a:solidFill>
              </a:rPr>
              <a:t>보조 스트림</a:t>
            </a:r>
            <a:r>
              <a:rPr lang="ko-KR" altLang="en-US" sz="2400" b="1" dirty="0"/>
              <a:t>의 최고 조상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단독적으로 입출력 불가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17445-A5AC-5C13-3443-A3469213F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28" y="3328035"/>
            <a:ext cx="5427517" cy="2622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12C69-C497-E811-1CCF-D523E109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5" y="2383619"/>
            <a:ext cx="7772400" cy="864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4E1ACF-679B-80B7-13DA-6CE6C5F29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487" y="3231539"/>
            <a:ext cx="5293203" cy="8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8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BufferedInputStream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BufferedOutputStream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(1/2)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버퍼</a:t>
            </a:r>
            <a:r>
              <a:rPr lang="en-US" altLang="ko-KR" sz="2400" b="1" dirty="0"/>
              <a:t>(byte[])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사용해서 입출력 효율을 높이는 보조 스트림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F8291-4FD4-CB42-2F85-4FF057E3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1" y="3894217"/>
            <a:ext cx="7772400" cy="2103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E5DCEB-8400-B045-FAF4-5CAC25C6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09" y="2456814"/>
            <a:ext cx="7772400" cy="14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1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BufferedInputStream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BufferedOutputStream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(2/2)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보조 스트림을 닫으면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기반 스트림도 닫힌다</a:t>
            </a:r>
            <a:r>
              <a:rPr lang="en-US" altLang="ko-KR" sz="24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651CD-8B1C-9D1A-8130-282F4B0E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41" y="2480541"/>
            <a:ext cx="5448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8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BufferedInputStream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BufferedOutputStream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예제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0340A-FFDE-D50C-720D-F9FE6116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4" y="2453649"/>
            <a:ext cx="6998363" cy="3558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572D5-EF28-9861-90D5-7F1CC0182CD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보조 스트림을 닫으면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기반 스트림도 닫힌다</a:t>
            </a:r>
            <a:r>
              <a:rPr lang="en-US" altLang="ko-KR" sz="24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AB92-2C3C-1897-B43B-02719FAF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811" y="2605335"/>
            <a:ext cx="4781534" cy="1130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0EED0-18BC-99DB-E2D8-D42EB405B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44" y="4654615"/>
            <a:ext cx="5681008" cy="17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11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DataInputStream</a:t>
            </a:r>
            <a:r>
              <a:rPr lang="en-US" sz="3200" b="1" dirty="0"/>
              <a:t>, </a:t>
            </a:r>
            <a:r>
              <a:rPr lang="en-US" sz="3200" b="1" dirty="0" err="1"/>
              <a:t>DataOutputStream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(1/2)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기본형 단위로 읽고 쓰는 보조 스트림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입출력 순서에 주의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3AA29-25F5-544E-0529-B192C355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48" y="2341669"/>
            <a:ext cx="7772400" cy="43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DataInputStream</a:t>
            </a:r>
            <a:r>
              <a:rPr lang="en-US" sz="3200" b="1" dirty="0"/>
              <a:t>, </a:t>
            </a:r>
            <a:r>
              <a:rPr lang="en-US" sz="3200" b="1" dirty="0" err="1"/>
              <a:t>DataOutputStream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(2/2)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기본형 단위로 읽고 쓰는 보조 스트림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입출력 순서에 주의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71CD-9C3D-A879-85D1-4E638D40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30" y="2318235"/>
            <a:ext cx="8491579" cy="4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SequenceInputStream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여러 입력 스트림을 연결해서 하나의 스트림으로 읽을 수 있게 해준다</a:t>
            </a:r>
            <a:r>
              <a:rPr lang="en-US" altLang="ko-KR" sz="24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C6671-ECC2-B837-4A6E-3642D8CF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55" y="2346107"/>
            <a:ext cx="9914466" cy="11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1F90-1A44-990A-B87E-9E6E8CA65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612" y="3529723"/>
            <a:ext cx="7352014" cy="277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PrintStream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System.in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System.err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117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다양한 형식의 문자로 출력하는 기능을 제공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보조 스트림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PrintWriter</a:t>
            </a:r>
            <a:r>
              <a:rPr lang="ko-KR" altLang="en-US" sz="2400" b="1" dirty="0"/>
              <a:t>가 더 적합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D8132-0D35-A617-FCB5-AEB5B5ED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59" y="2252898"/>
            <a:ext cx="8056608" cy="45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9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바이트 기반 스트림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InputStream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OutputStream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데이터를 </a:t>
            </a:r>
            <a:r>
              <a:rPr lang="en-US" altLang="ko-KR" sz="2400" b="1" dirty="0"/>
              <a:t>byte</a:t>
            </a:r>
            <a:r>
              <a:rPr lang="ko-KR" altLang="en-US" sz="2400" b="1" dirty="0"/>
              <a:t> 단위로 주고 받을 때 사용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B4D75-1B26-6879-2F58-31F893AE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55" y="2410239"/>
            <a:ext cx="6195863" cy="4527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122B3-2EF7-0353-E60E-CF654431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40" y="1900826"/>
            <a:ext cx="35941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C8F8A8-FAF3-C1B1-9D57-885765CA9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246" y="3233600"/>
            <a:ext cx="5135336" cy="15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Reader, Writer – </a:t>
            </a:r>
            <a:r>
              <a:rPr lang="ko-KR" altLang="en-US" sz="3200" b="1" dirty="0"/>
              <a:t>문자 기반 스트림의 최고 조상 </a:t>
            </a:r>
            <a:r>
              <a:rPr lang="en-US" altLang="ko-KR" sz="3200" b="1" dirty="0"/>
              <a:t>(1/2)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EA483-67D3-6082-6C72-297B3019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3" y="1833228"/>
            <a:ext cx="8271516" cy="45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Reader, Writer – </a:t>
            </a:r>
            <a:r>
              <a:rPr lang="ko-KR" altLang="en-US" sz="3200" b="1" dirty="0"/>
              <a:t>문자 기반 스트림의 최고 조상 </a:t>
            </a:r>
            <a:r>
              <a:rPr lang="en-US" altLang="ko-KR" sz="3200" b="1" dirty="0"/>
              <a:t>(2/2)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35926-9F70-52A8-CEB0-0A033EA1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3" y="1804194"/>
            <a:ext cx="8421245" cy="46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7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FileReader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FileWriter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문자 기반의 파일 입출력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텍스트 파일의 입출력에 사용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63B0C-99C6-03E6-A8A0-E4D95424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79" y="2311400"/>
            <a:ext cx="5892800" cy="454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68822-8388-5FD3-4387-0898C49B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33" y="2441246"/>
            <a:ext cx="31115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5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19A2F3-2E07-4915-968F-5994BF98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94" y="2291253"/>
            <a:ext cx="4858098" cy="47018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PipedReader</a:t>
            </a:r>
            <a:r>
              <a:rPr lang="en-US" sz="3200" b="1" dirty="0"/>
              <a:t>, </a:t>
            </a:r>
            <a:r>
              <a:rPr lang="en-US" sz="3200" b="1" dirty="0" err="1"/>
              <a:t>PipedWriter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 err="1"/>
              <a:t>프로세스간의</a:t>
            </a:r>
            <a:r>
              <a:rPr lang="ko-KR" altLang="en-US" sz="2400" b="1" dirty="0"/>
              <a:t> 통신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입출력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 사용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E2A23-D9E3-54BF-44A9-4126A5D7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314" y="831414"/>
            <a:ext cx="5613400" cy="41021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85E-BBE2-B28E-C38E-8272E4127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905" y="4980372"/>
            <a:ext cx="6240581" cy="136262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102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StringReader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StringWriter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메모리</a:t>
            </a:r>
            <a:r>
              <a:rPr lang="en-US" altLang="ko-KR" sz="2400" b="1" dirty="0"/>
              <a:t>(char[])</a:t>
            </a:r>
            <a:r>
              <a:rPr lang="ko-KR" altLang="en-US" sz="2400" b="1" dirty="0"/>
              <a:t>에 </a:t>
            </a:r>
            <a:r>
              <a:rPr lang="ko-KR" altLang="en-US" sz="2400" b="1" dirty="0" err="1"/>
              <a:t>입출력하는</a:t>
            </a:r>
            <a:r>
              <a:rPr lang="ko-KR" altLang="en-US" sz="2400" b="1" dirty="0"/>
              <a:t> 문자 기반 스트림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내부에 </a:t>
            </a:r>
            <a:r>
              <a:rPr lang="en-US" altLang="ko-KR" sz="2400" b="1" dirty="0" err="1"/>
              <a:t>StringBuffer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34CE0-0716-7473-C48F-7EDF6E38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51" y="2316217"/>
            <a:ext cx="7908636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B5BB5-FF56-6FF3-DCDB-B100EDA0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37" y="3231931"/>
            <a:ext cx="7186448" cy="3626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38D1ED-34CD-2629-160E-DA23ED825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62" y="4623675"/>
            <a:ext cx="1816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BufferedReader</a:t>
            </a:r>
            <a:r>
              <a:rPr lang="en-US" sz="3200" b="1" dirty="0"/>
              <a:t>, </a:t>
            </a:r>
            <a:r>
              <a:rPr lang="en-US" sz="3200" b="1" dirty="0" err="1"/>
              <a:t>BufferedWriter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버퍼를 이용해서 입출력 효율을 높이는 보조 스트림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행 단위 입력이 편함</a:t>
            </a:r>
            <a:r>
              <a:rPr lang="en-US" altLang="ko-KR" sz="24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C6D6B-C5AD-BB32-C266-377D5753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64" y="2321035"/>
            <a:ext cx="6997700" cy="431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72219-F4D6-FDEE-BA0B-F318C625D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855" y="4743231"/>
            <a:ext cx="5796304" cy="18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InputStream</a:t>
            </a:r>
            <a:r>
              <a:rPr lang="en-US" sz="3200" b="1" dirty="0" err="1">
                <a:solidFill>
                  <a:srgbClr val="FF0000"/>
                </a:solidFill>
              </a:rPr>
              <a:t>Reader</a:t>
            </a:r>
            <a:r>
              <a:rPr lang="en-US" sz="3200" b="1" dirty="0"/>
              <a:t>, </a:t>
            </a:r>
            <a:r>
              <a:rPr lang="en-US" sz="3200" b="1" dirty="0" err="1"/>
              <a:t>OutputStream</a:t>
            </a:r>
            <a:r>
              <a:rPr lang="en-US" sz="3200" b="1" dirty="0" err="1">
                <a:solidFill>
                  <a:srgbClr val="FF0000"/>
                </a:solidFill>
              </a:rPr>
              <a:t>Writer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바이트 기반 스트림을 문자 기반 스트림으로 변환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인코딩 변환에도 사용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3DB17-7C38-8ECB-8C56-FEFA7977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2" y="2381585"/>
            <a:ext cx="7133896" cy="745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999E7-A7B0-C6C1-8CC7-D72D0F584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3" y="3216877"/>
            <a:ext cx="9151883" cy="1613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1B50F-C077-0472-4F30-AF69FBD33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45" y="4793694"/>
            <a:ext cx="10328416" cy="1596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C3B45-DC08-3A00-3EBC-13EEAAB20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260" y="2813050"/>
            <a:ext cx="4864100" cy="6223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9385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입출력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System.in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System.out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System.err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75464"/>
            <a:ext cx="10833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화면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콘솔</a:t>
            </a:r>
            <a:r>
              <a:rPr lang="en-US" altLang="ko-KR" sz="2400" b="1" dirty="0"/>
              <a:t>,console)</a:t>
            </a:r>
            <a:r>
              <a:rPr lang="ko-KR" altLang="en-US" sz="2400" b="1" dirty="0"/>
              <a:t>을 통한 가장 입출력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자동 생성되어 항상 사용가능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EAEE2-A8DE-4E6C-C0B6-8C71223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88" y="4088087"/>
            <a:ext cx="7048500" cy="210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4E5E6-9968-8B60-CD3B-D3B000CD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4" y="2454604"/>
            <a:ext cx="6307347" cy="1623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C965A-BB3B-E690-9926-ED13C6782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778" y="2502337"/>
            <a:ext cx="4533463" cy="124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6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RandomAccessFile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파일에 </a:t>
            </a:r>
            <a:r>
              <a:rPr lang="ko-KR" altLang="en-US" sz="2400" b="1" dirty="0" err="1"/>
              <a:t>비순차적으로</a:t>
            </a:r>
            <a:r>
              <a:rPr lang="ko-KR" altLang="en-US" sz="2400" b="1" dirty="0"/>
              <a:t> 입출력하기 위한 클래스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FDBF4-54E5-CDD5-983A-106DD3D5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55" y="1874562"/>
            <a:ext cx="3708902" cy="17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02A886-E881-8DEF-9126-9EB7B834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25" y="2321253"/>
            <a:ext cx="70739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6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File (1/</a:t>
            </a:r>
            <a:r>
              <a:rPr lang="en-US" altLang="ko-KR" sz="3200" b="1" dirty="0"/>
              <a:t>4</a:t>
            </a:r>
            <a:r>
              <a:rPr lang="en-US" sz="3200" b="1" dirty="0"/>
              <a:t>)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파일과 디렉토리를 다루기 위한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파일의 정보를 제공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CE90A-9CE0-A680-3492-E0461277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28" y="2344870"/>
            <a:ext cx="7772400" cy="3807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DD12FD-72F7-CDF5-09C3-DF1F01C4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211" y="3153102"/>
            <a:ext cx="5344072" cy="1687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CB268-6000-A426-022C-B1B5359E4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518" y="683391"/>
            <a:ext cx="5027668" cy="12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8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보조 스트림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기반 스트림의 기능을 향상</a:t>
            </a:r>
            <a:r>
              <a:rPr lang="en-US" altLang="ko-KR" sz="2400" b="1" dirty="0"/>
              <a:t> or </a:t>
            </a:r>
            <a:r>
              <a:rPr lang="ko-KR" altLang="en-US" sz="2400" b="1" dirty="0"/>
              <a:t>추가하기 위해 사용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단독적으로 사용불가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93E5-65FD-5BE5-46B2-DB257D77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08" y="3381890"/>
            <a:ext cx="7299960" cy="2926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6711D-EDB2-066D-8080-B269F5745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892" y="2459659"/>
            <a:ext cx="72898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0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File (2/</a:t>
            </a:r>
            <a:r>
              <a:rPr lang="en-US" altLang="ko-KR" sz="3200" b="1" dirty="0"/>
              <a:t>4</a:t>
            </a:r>
            <a:r>
              <a:rPr lang="en-US" sz="3200" b="1" dirty="0"/>
              <a:t>) – </a:t>
            </a:r>
            <a:r>
              <a:rPr lang="ko-KR" altLang="en-US" sz="3200" b="1" dirty="0"/>
              <a:t>파일의 속성과 정보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23128-8135-BBCF-F08C-8A252D31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59" y="1873250"/>
            <a:ext cx="7594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3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File (</a:t>
            </a:r>
            <a:r>
              <a:rPr lang="en-US" altLang="ko-KR" sz="3200" b="1" dirty="0"/>
              <a:t>3</a:t>
            </a:r>
            <a:r>
              <a:rPr lang="en-US" sz="3200" b="1" dirty="0"/>
              <a:t>/</a:t>
            </a:r>
            <a:r>
              <a:rPr lang="en-US" altLang="ko-KR" sz="3200" b="1" dirty="0"/>
              <a:t>4</a:t>
            </a:r>
            <a:r>
              <a:rPr lang="en-US" sz="3200" b="1" dirty="0"/>
              <a:t>) – </a:t>
            </a:r>
            <a:r>
              <a:rPr lang="ko-KR" altLang="en-US" sz="3200" b="1" dirty="0"/>
              <a:t>파일의 목록 읽기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DAA0C-103F-9A15-E781-8F72BB56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34" y="1871622"/>
            <a:ext cx="7772400" cy="27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9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File (</a:t>
            </a:r>
            <a:r>
              <a:rPr lang="en-US" altLang="ko-KR" sz="3200" b="1" dirty="0"/>
              <a:t>4</a:t>
            </a:r>
            <a:r>
              <a:rPr lang="en-US" sz="3200" b="1" dirty="0"/>
              <a:t>/</a:t>
            </a:r>
            <a:r>
              <a:rPr lang="en-US" altLang="ko-KR" sz="3200" b="1" dirty="0"/>
              <a:t>4</a:t>
            </a:r>
            <a:r>
              <a:rPr lang="en-US" sz="3200" b="1" dirty="0"/>
              <a:t>) –</a:t>
            </a:r>
            <a:r>
              <a:rPr lang="ko-KR" altLang="en-US" sz="3200" b="1" dirty="0"/>
              <a:t> 파일 생성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삭제 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C0224-C682-0930-8570-1452AFEF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75" y="1854530"/>
            <a:ext cx="9866587" cy="397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6E1CD-9DA2-952E-0B50-635C2D945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06" y="680520"/>
            <a:ext cx="5641428" cy="14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9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직렬화</a:t>
            </a:r>
            <a:r>
              <a:rPr lang="en-US" altLang="ko-KR" sz="3200" b="1" dirty="0"/>
              <a:t>(serialization)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객체</a:t>
            </a:r>
            <a:r>
              <a:rPr lang="en-US" altLang="ko-KR" sz="2400" b="1" dirty="0"/>
              <a:t>(iv</a:t>
            </a:r>
            <a:r>
              <a:rPr lang="ko-KR" altLang="en-US" sz="2400" b="1" dirty="0"/>
              <a:t>집합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연속적인 데이터로 변환하는 것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반대로 변환은 역직렬화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3F16B-D17B-B51D-5357-29468BA6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25" y="2486791"/>
            <a:ext cx="7234669" cy="1570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93D3D-03E6-7973-2BD4-CD1EB6D6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477" y="4336830"/>
            <a:ext cx="6990842" cy="2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7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ObjectInputStream</a:t>
            </a:r>
            <a:r>
              <a:rPr lang="en-US" sz="3200" b="1" dirty="0"/>
              <a:t>, </a:t>
            </a:r>
            <a:r>
              <a:rPr lang="en-US" sz="3200" b="1" dirty="0" err="1"/>
              <a:t>ObjectOutputStream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객체를 직렬화</a:t>
            </a:r>
            <a:r>
              <a:rPr lang="en-US" altLang="ko-KR" sz="2400" b="1" dirty="0"/>
              <a:t>/</a:t>
            </a:r>
            <a:r>
              <a:rPr lang="ko-KR" altLang="en-US" sz="2400" b="1" dirty="0" err="1"/>
              <a:t>역직렬화하여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입출력하는</a:t>
            </a:r>
            <a:r>
              <a:rPr lang="ko-KR" altLang="en-US" sz="2400" b="1" dirty="0"/>
              <a:t> 보조 스트림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7738C-A0EF-5043-E158-F8D8FCE52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00" y="2379935"/>
            <a:ext cx="3960869" cy="671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9C9D83-EA66-F1F8-50D8-5BA2D40EA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67" y="3459438"/>
            <a:ext cx="6032500" cy="92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E0C01-B950-83DD-6FA6-CF053574937D}"/>
              </a:ext>
            </a:extLst>
          </p:cNvPr>
          <p:cNvSpPr txBox="1"/>
          <p:nvPr/>
        </p:nvSpPr>
        <p:spPr>
          <a:xfrm>
            <a:off x="743466" y="3110433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b="1" dirty="0"/>
              <a:t>1.</a:t>
            </a:r>
            <a:r>
              <a:rPr lang="ko-KR" altLang="en-US" b="1" dirty="0"/>
              <a:t> 파일</a:t>
            </a:r>
            <a:r>
              <a:rPr lang="en-US" altLang="ko-KR" b="1" dirty="0"/>
              <a:t>(</a:t>
            </a:r>
            <a:r>
              <a:rPr lang="en-US" altLang="ko-KR" b="1" dirty="0" err="1"/>
              <a:t>objectfile.ser</a:t>
            </a:r>
            <a:r>
              <a:rPr lang="en-US" altLang="ko-KR" b="1" dirty="0"/>
              <a:t>)</a:t>
            </a:r>
            <a:r>
              <a:rPr lang="ko-KR" altLang="en-US" b="1" dirty="0"/>
              <a:t>에 객체를 저장</a:t>
            </a:r>
            <a:r>
              <a:rPr lang="en-US" altLang="ko-KR" b="1" dirty="0"/>
              <a:t>(</a:t>
            </a:r>
            <a:r>
              <a:rPr lang="ko-KR" altLang="en-US" b="1" dirty="0" err="1"/>
              <a:t>직렬화하여</a:t>
            </a:r>
            <a:r>
              <a:rPr lang="ko-KR" altLang="en-US" b="1" dirty="0"/>
              <a:t> 출력</a:t>
            </a:r>
            <a:r>
              <a:rPr lang="en-US" altLang="ko-KR" b="1" dirty="0"/>
              <a:t>)</a:t>
            </a:r>
            <a:r>
              <a:rPr lang="ko-KR" altLang="en-US" b="1" dirty="0"/>
              <a:t>하는 방법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5057F0-60C5-B41C-7324-53E7AE0E5517}"/>
              </a:ext>
            </a:extLst>
          </p:cNvPr>
          <p:cNvSpPr txBox="1"/>
          <p:nvPr/>
        </p:nvSpPr>
        <p:spPr>
          <a:xfrm>
            <a:off x="748721" y="4524072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b="1" dirty="0"/>
              <a:t>2.</a:t>
            </a:r>
            <a:r>
              <a:rPr lang="ko-KR" altLang="en-US" b="1" dirty="0"/>
              <a:t> 파일</a:t>
            </a:r>
            <a:r>
              <a:rPr lang="en-US" altLang="ko-KR" b="1" dirty="0"/>
              <a:t>(</a:t>
            </a:r>
            <a:r>
              <a:rPr lang="en-US" altLang="ko-KR" b="1" dirty="0" err="1"/>
              <a:t>objectfile.ser</a:t>
            </a:r>
            <a:r>
              <a:rPr lang="en-US" altLang="ko-KR" b="1" dirty="0"/>
              <a:t>)</a:t>
            </a:r>
            <a:r>
              <a:rPr lang="ko-KR" altLang="en-US" b="1" dirty="0"/>
              <a:t>에 저장된 객체를 읽어</a:t>
            </a:r>
            <a:r>
              <a:rPr lang="en-US" altLang="ko-KR" b="1" dirty="0"/>
              <a:t>(</a:t>
            </a:r>
            <a:r>
              <a:rPr lang="ko-KR" altLang="en-US" b="1" dirty="0" err="1"/>
              <a:t>역직렬화하여</a:t>
            </a:r>
            <a:r>
              <a:rPr lang="ko-KR" altLang="en-US" b="1" dirty="0"/>
              <a:t> 입력</a:t>
            </a:r>
            <a:r>
              <a:rPr lang="en-US" altLang="ko-KR" b="1" dirty="0"/>
              <a:t>)</a:t>
            </a:r>
            <a:r>
              <a:rPr lang="ko-KR" altLang="en-US" b="1" dirty="0"/>
              <a:t>오는 방법</a:t>
            </a:r>
            <a:endParaRPr lang="en-US" altLang="ko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BD51D-DF96-61E8-5C28-0F04F9D6E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912" y="4945557"/>
            <a:ext cx="5753100" cy="93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E391E-E0FB-F2FF-2730-531BCA1D6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086" y="2249212"/>
            <a:ext cx="4908914" cy="34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직렬화 가능한 클래스 만들기 </a:t>
            </a:r>
            <a:r>
              <a:rPr lang="en-US" altLang="ko-KR" sz="3200" b="1" dirty="0"/>
              <a:t>(1/2)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sz="2400" b="1" dirty="0" err="1"/>
              <a:t>java.io.Serializable</a:t>
            </a:r>
            <a:r>
              <a:rPr lang="ko-KR" altLang="en-US" sz="2400" b="1" dirty="0"/>
              <a:t>을 구현한 클래스만 직렬화 가능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1717A-29F9-7CEC-018F-542E5D606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7" y="2355193"/>
            <a:ext cx="71501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F3534-203C-D69C-6457-9A09682B7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20" y="3078655"/>
            <a:ext cx="3467100" cy="406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3A8F72-6728-40FB-78C3-29A9DD8DC244}"/>
              </a:ext>
            </a:extLst>
          </p:cNvPr>
          <p:cNvSpPr txBox="1"/>
          <p:nvPr/>
        </p:nvSpPr>
        <p:spPr>
          <a:xfrm>
            <a:off x="743466" y="4153512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b="1" dirty="0"/>
              <a:t>직렬화 제외 대상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transient</a:t>
            </a:r>
            <a:r>
              <a:rPr lang="ko-KR" altLang="en-US" b="1" dirty="0"/>
              <a:t>가 붙은 필드</a:t>
            </a:r>
            <a:r>
              <a:rPr lang="en-US" altLang="ko-KR" b="1" dirty="0"/>
              <a:t>(iv</a:t>
            </a:r>
            <a:r>
              <a:rPr lang="ko-KR" altLang="en-US" b="1" dirty="0"/>
              <a:t>변수</a:t>
            </a:r>
            <a:r>
              <a:rPr lang="en-US" altLang="ko-KR" b="1" dirty="0"/>
              <a:t>),</a:t>
            </a:r>
            <a:r>
              <a:rPr lang="ko-KR" altLang="en-US" b="1" dirty="0"/>
              <a:t> 직렬화 불가능 객체</a:t>
            </a:r>
            <a:r>
              <a:rPr lang="en-US" altLang="ko-KR" b="1" dirty="0"/>
              <a:t>(Serializable</a:t>
            </a:r>
            <a:r>
              <a:rPr lang="ko-KR" altLang="en-US" b="1" dirty="0"/>
              <a:t>구현</a:t>
            </a:r>
            <a:r>
              <a:rPr lang="en-US" altLang="ko-KR" b="1" dirty="0"/>
              <a:t>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282A7-4BD5-136D-B80E-EE439F228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16" y="4565471"/>
            <a:ext cx="7413238" cy="176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5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직렬화 가능한 클래스 만들기 </a:t>
            </a:r>
            <a:r>
              <a:rPr lang="en-US" altLang="ko-KR" sz="3200" b="1" dirty="0"/>
              <a:t>(2/2)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sz="2400" b="1" dirty="0"/>
              <a:t>Serializable</a:t>
            </a:r>
            <a:r>
              <a:rPr lang="ko-KR" altLang="en-US" sz="2400" b="1" dirty="0"/>
              <a:t>구현하지 않은 조상은 직렬화 대상에서 제외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447D0-C417-C3AA-2928-08E6C14BF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1" y="2367236"/>
            <a:ext cx="6819900" cy="189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68EA5-94CD-A82F-E7E7-C9CDE37BE570}"/>
              </a:ext>
            </a:extLst>
          </p:cNvPr>
          <p:cNvSpPr txBox="1"/>
          <p:nvPr/>
        </p:nvSpPr>
        <p:spPr>
          <a:xfrm>
            <a:off x="743466" y="4342697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b="1" dirty="0"/>
              <a:t>직렬화를 </a:t>
            </a:r>
            <a:r>
              <a:rPr lang="ko-KR" altLang="en-US" b="1" dirty="0" err="1"/>
              <a:t>원하는대로</a:t>
            </a:r>
            <a:r>
              <a:rPr lang="ko-KR" altLang="en-US" b="1" dirty="0"/>
              <a:t> 가능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 err="1"/>
              <a:t>readObject</a:t>
            </a:r>
            <a:r>
              <a:rPr lang="en-US" altLang="ko-KR" b="1" dirty="0"/>
              <a:t>()</a:t>
            </a:r>
            <a:r>
              <a:rPr lang="ko-KR" altLang="en-US" b="1" dirty="0"/>
              <a:t>와 </a:t>
            </a:r>
            <a:r>
              <a:rPr lang="en-US" altLang="ko-KR" b="1" dirty="0" err="1"/>
              <a:t>writeObject</a:t>
            </a:r>
            <a:r>
              <a:rPr lang="en-US" altLang="ko-KR" b="1" dirty="0"/>
              <a:t>()</a:t>
            </a:r>
            <a:r>
              <a:rPr lang="ko-KR" altLang="en-US" b="1" dirty="0"/>
              <a:t>의 </a:t>
            </a:r>
            <a:r>
              <a:rPr lang="ko-KR" altLang="en-US" b="1" dirty="0" err="1"/>
              <a:t>오버라이딩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66235-ABA9-5A2A-2C28-99A22FB4B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1" y="4853370"/>
            <a:ext cx="5016500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8E12A2-F5D7-56F3-F13C-BA440273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884" y="5242252"/>
            <a:ext cx="4991100" cy="14605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737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직렬화 가능한 클래스의 버전 관리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역직렬화 </a:t>
            </a:r>
            <a:r>
              <a:rPr lang="ko-KR" altLang="en-US" sz="2400" b="1" dirty="0" err="1"/>
              <a:t>할때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직렬화한</a:t>
            </a:r>
            <a:r>
              <a:rPr lang="ko-KR" altLang="en-US" sz="2400" b="1" dirty="0"/>
              <a:t> 클래스의 버전이 같아야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다르면 예외 발생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3B5C-E51A-67FD-894B-17AC3028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93" y="2397235"/>
            <a:ext cx="6756400" cy="111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741D2-4C93-A2C4-19F7-BD052817E461}"/>
              </a:ext>
            </a:extLst>
          </p:cNvPr>
          <p:cNvSpPr txBox="1"/>
          <p:nvPr/>
        </p:nvSpPr>
        <p:spPr>
          <a:xfrm>
            <a:off x="753976" y="3614930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b="1" dirty="0"/>
              <a:t>수동으로 클래스의 버전관리하기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0CCBC-4977-9D77-BF91-D0743A9CEED5}"/>
              </a:ext>
            </a:extLst>
          </p:cNvPr>
          <p:cNvSpPr txBox="1"/>
          <p:nvPr/>
        </p:nvSpPr>
        <p:spPr>
          <a:xfrm>
            <a:off x="759231" y="5102144"/>
            <a:ext cx="1036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US" altLang="ko-KR" b="1" dirty="0" err="1"/>
              <a:t>serialver.exe</a:t>
            </a:r>
            <a:r>
              <a:rPr lang="ko-KR" altLang="en-US" b="1" dirty="0"/>
              <a:t>로 버전</a:t>
            </a:r>
            <a:r>
              <a:rPr lang="en-US" altLang="ko-KR" b="1" dirty="0"/>
              <a:t>(</a:t>
            </a:r>
            <a:r>
              <a:rPr lang="en-US" altLang="ko-KR" b="1" dirty="0" err="1"/>
              <a:t>serialVersionUID</a:t>
            </a:r>
            <a:r>
              <a:rPr lang="en-US" altLang="ko-KR" b="1" dirty="0"/>
              <a:t>)</a:t>
            </a:r>
            <a:r>
              <a:rPr lang="ko-KR" altLang="en-US" b="1" dirty="0"/>
              <a:t> 자동 생성</a:t>
            </a:r>
            <a:endParaRPr lang="en-US" altLang="ko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A3BAB-40E1-A7C1-7439-DB54EF6C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52" y="3977358"/>
            <a:ext cx="6745014" cy="1091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1322F-E592-31D8-3FAC-50C0BA500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641" y="5532642"/>
            <a:ext cx="7617373" cy="6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 기반 스트림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Reader, Writer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입출력 단위가 문자</a:t>
            </a:r>
            <a:r>
              <a:rPr lang="en-US" altLang="ko-KR" sz="2400" b="1" dirty="0"/>
              <a:t>(char)</a:t>
            </a:r>
            <a:r>
              <a:rPr lang="ko-KR" altLang="en-US" sz="2400" b="1" dirty="0"/>
              <a:t>인 스트림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문자 기반 스트림의 최고 조상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A1C8C-A9D1-EEB0-C165-4170F73D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74" y="3629714"/>
            <a:ext cx="70358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0A0ADA-3D11-524B-365A-1E9BCA0CF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53" y="4885635"/>
            <a:ext cx="70358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E5930-4AE7-2EAB-2731-3734F0CAA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2" y="2318027"/>
            <a:ext cx="4369845" cy="2532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EFCE8-D1FC-2CCC-BF00-F72ADA8A9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84" y="2413828"/>
            <a:ext cx="6464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86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 기반 보조 스트림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문자 기반 스트림을 위한 보조 스트림</a:t>
            </a:r>
            <a:endParaRPr lang="en-US" altLang="ko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C614E-F5E4-51CD-4D25-800ACFB3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937" y="2422940"/>
            <a:ext cx="7073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8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InputStream</a:t>
            </a:r>
            <a:r>
              <a:rPr lang="ko-KR" altLang="en-US" sz="3200" b="1" dirty="0"/>
              <a:t>과 </a:t>
            </a:r>
            <a:r>
              <a:rPr lang="en-US" altLang="ko-KR" sz="3200" b="1" dirty="0" err="1"/>
              <a:t>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(1/2)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바이트 기반 입력 스트림의 최고 조상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InputStream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F8398-C7AE-5BA8-4238-F693088A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08" y="2373558"/>
            <a:ext cx="8663609" cy="41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InputStream</a:t>
            </a:r>
            <a:r>
              <a:rPr lang="ko-KR" altLang="en-US" sz="3200" b="1" dirty="0"/>
              <a:t>과 </a:t>
            </a:r>
            <a:r>
              <a:rPr lang="en-US" altLang="ko-KR" sz="3200" b="1" dirty="0" err="1"/>
              <a:t>OutputStream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(2/2)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바이트 기반 출력 스트림의 최고 조상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OutputStream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84769-09FB-96C5-AAED-028D6D32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70" y="2349884"/>
            <a:ext cx="7772400" cy="235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ByteArrayInputStream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ByteArrayOutputStream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4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ko-KR" altLang="en-US" sz="2400" b="1" dirty="0"/>
              <a:t>바이트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배열</a:t>
            </a:r>
            <a:r>
              <a:rPr lang="en-US" altLang="ko-KR" sz="2400" b="1" dirty="0"/>
              <a:t>(byte[])</a:t>
            </a:r>
            <a:r>
              <a:rPr lang="ko-KR" altLang="en-US" sz="2400" b="1" dirty="0"/>
              <a:t>에 데이터를 </a:t>
            </a:r>
            <a:r>
              <a:rPr lang="ko-KR" altLang="en-US" sz="2400" b="1" dirty="0" err="1"/>
              <a:t>입출력하는</a:t>
            </a:r>
            <a:r>
              <a:rPr lang="ko-KR" altLang="en-US" sz="2400" b="1" dirty="0"/>
              <a:t> 바이트기반 스트림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CB05C-F5CA-DFB7-8683-E03B13BB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480" y="2432877"/>
            <a:ext cx="6217834" cy="4504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1D164-DC4B-8306-D3AA-F76659925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55" y="4295086"/>
            <a:ext cx="5568067" cy="113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C8DCF-B4A4-075C-3E31-A224957B3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159" y="2467113"/>
            <a:ext cx="30861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6184E-B97D-5A3E-DD2E-2B2281A76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135" y="3588579"/>
            <a:ext cx="444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ByteArrayInputStream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ByteArrayOutputStream</a:t>
            </a:r>
            <a:r>
              <a:rPr lang="en-US" altLang="ko-KR" sz="3200" b="1" dirty="0"/>
              <a:t> - </a:t>
            </a:r>
            <a:r>
              <a:rPr lang="ko-KR" altLang="en-US" sz="3200" b="1" dirty="0"/>
              <a:t>예제</a:t>
            </a:r>
            <a:endParaRPr lang="en-US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E5699F-D42E-97AD-0118-E2CF2B84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260" y="1907770"/>
            <a:ext cx="6775912" cy="4700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E077B-3DD9-3FCA-4D2C-9575A729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090" y="4963134"/>
            <a:ext cx="2560320" cy="58550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6986965F-B1C4-1209-0F6D-152605488F34}"/>
              </a:ext>
            </a:extLst>
          </p:cNvPr>
          <p:cNvSpPr/>
          <p:nvPr/>
        </p:nvSpPr>
        <p:spPr>
          <a:xfrm>
            <a:off x="2601096" y="4926752"/>
            <a:ext cx="1941135" cy="510221"/>
          </a:xfrm>
          <a:prstGeom prst="frame">
            <a:avLst>
              <a:gd name="adj1" fmla="val 11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6CD4A56-A92A-4A02-5827-C37F5B5E61F6}"/>
              </a:ext>
            </a:extLst>
          </p:cNvPr>
          <p:cNvSpPr/>
          <p:nvPr/>
        </p:nvSpPr>
        <p:spPr>
          <a:xfrm>
            <a:off x="4507127" y="5051442"/>
            <a:ext cx="322175" cy="2691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49D63-D338-3C19-7004-9EDDE57BF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23" y="1859973"/>
            <a:ext cx="4889500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580FBA-4186-75A0-51A9-B50F41345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214" y="3155373"/>
            <a:ext cx="4381500" cy="10668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6A83A46E-CD0C-A069-2031-103846616469}"/>
              </a:ext>
            </a:extLst>
          </p:cNvPr>
          <p:cNvSpPr/>
          <p:nvPr/>
        </p:nvSpPr>
        <p:spPr>
          <a:xfrm rot="5400000">
            <a:off x="9169181" y="2876284"/>
            <a:ext cx="322175" cy="2691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7646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52279</TotalTime>
  <Words>755</Words>
  <Application>Microsoft Macintosh PowerPoint</Application>
  <PresentationFormat>Widescreen</PresentationFormat>
  <Paragraphs>187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2267</cp:revision>
  <dcterms:created xsi:type="dcterms:W3CDTF">2025-07-12T07:57:13Z</dcterms:created>
  <dcterms:modified xsi:type="dcterms:W3CDTF">2026-01-18T11:15:48Z</dcterms:modified>
</cp:coreProperties>
</file>